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normAutofit/>
          </a:bodyPr>
          <a:p>
            <a:endParaRPr b="0" lang="de-DE" sz="3200" spc="-1" strike="noStrike">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29" name="PlaceHolder 4"/>
          <p:cNvSpPr>
            <a:spLocks noGrp="1"/>
          </p:cNvSpPr>
          <p:nvPr>
            <p:ph type="body"/>
          </p:nvPr>
        </p:nvSpPr>
        <p:spPr>
          <a:xfrm>
            <a:off x="504000" y="4058640"/>
            <a:ext cx="4426920" cy="2090880"/>
          </a:xfrm>
          <a:prstGeom prst="rect">
            <a:avLst/>
          </a:prstGeom>
        </p:spPr>
        <p:txBody>
          <a:bodyPr lIns="0" rIns="0" tIns="0" bIns="0">
            <a:normAutofit/>
          </a:bodyPr>
          <a:p>
            <a:endParaRPr b="0" lang="de-DE" sz="3200" spc="-1" strike="noStrike">
              <a:latin typeface="Arial"/>
            </a:endParaRPr>
          </a:p>
        </p:txBody>
      </p:sp>
      <p:sp>
        <p:nvSpPr>
          <p:cNvPr id="30" name="PlaceHolder 5"/>
          <p:cNvSpPr>
            <a:spLocks noGrp="1"/>
          </p:cNvSpPr>
          <p:nvPr>
            <p:ph type="body"/>
          </p:nvPr>
        </p:nvSpPr>
        <p:spPr>
          <a:xfrm>
            <a:off x="515268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normAutofit/>
          </a:bodyPr>
          <a:p>
            <a:endParaRPr b="0" lang="de-DE" sz="3200" spc="-1" strike="noStrike">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normAutofit/>
          </a:bodyPr>
          <a:p>
            <a:endParaRPr b="0" lang="de-DE" sz="3200" spc="-1" strike="noStrike">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normAutofit/>
          </a:bodyPr>
          <a:p>
            <a:endParaRPr b="0" lang="de-DE" sz="3200" spc="-1" strike="noStrike">
              <a:latin typeface="Arial"/>
            </a:endParaRPr>
          </a:p>
        </p:txBody>
      </p:sp>
      <p:sp>
        <p:nvSpPr>
          <p:cNvPr id="35" name="PlaceHolder 5"/>
          <p:cNvSpPr>
            <a:spLocks noGrp="1"/>
          </p:cNvSpPr>
          <p:nvPr>
            <p:ph type="body"/>
          </p:nvPr>
        </p:nvSpPr>
        <p:spPr>
          <a:xfrm>
            <a:off x="504000" y="4058640"/>
            <a:ext cx="2921040" cy="2090880"/>
          </a:xfrm>
          <a:prstGeom prst="rect">
            <a:avLst/>
          </a:prstGeom>
        </p:spPr>
        <p:txBody>
          <a:bodyPr lIns="0" rIns="0" tIns="0" bIns="0">
            <a:normAutofit/>
          </a:bodyPr>
          <a:p>
            <a:endParaRPr b="0" lang="de-DE" sz="3200" spc="-1" strike="noStrike">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normAutofit/>
          </a:bodyPr>
          <a:p>
            <a:endParaRPr b="0" lang="de-DE" sz="3200" spc="-1" strike="noStrike">
              <a:latin typeface="Arial"/>
            </a:endParaRPr>
          </a:p>
        </p:txBody>
      </p:sp>
      <p:sp>
        <p:nvSpPr>
          <p:cNvPr id="37" name="PlaceHolder 7"/>
          <p:cNvSpPr>
            <a:spLocks noGrp="1"/>
          </p:cNvSpPr>
          <p:nvPr>
            <p:ph type="body"/>
          </p:nvPr>
        </p:nvSpPr>
        <p:spPr>
          <a:xfrm>
            <a:off x="6639120" y="4058640"/>
            <a:ext cx="292104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normAutofit/>
          </a:bodyPr>
          <a:p>
            <a:endParaRPr b="0" lang="de-DE" sz="3200" spc="-1" strike="noStrike">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0200" cy="584532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51" name="PlaceHolder 3"/>
          <p:cNvSpPr>
            <a:spLocks noGrp="1"/>
          </p:cNvSpPr>
          <p:nvPr>
            <p:ph type="body"/>
          </p:nvPr>
        </p:nvSpPr>
        <p:spPr>
          <a:xfrm>
            <a:off x="5152680" y="1768680"/>
            <a:ext cx="4426920" cy="4384080"/>
          </a:xfrm>
          <a:prstGeom prst="rect">
            <a:avLst/>
          </a:prstGeom>
        </p:spPr>
        <p:txBody>
          <a:bodyPr lIns="0" rIns="0" tIns="0" bIns="0">
            <a:normAutofit/>
          </a:bodyPr>
          <a:p>
            <a:endParaRPr b="0" lang="de-DE" sz="3200" spc="-1" strike="noStrike">
              <a:latin typeface="Arial"/>
            </a:endParaRPr>
          </a:p>
        </p:txBody>
      </p:sp>
      <p:sp>
        <p:nvSpPr>
          <p:cNvPr id="52" name="PlaceHolder 4"/>
          <p:cNvSpPr>
            <a:spLocks noGrp="1"/>
          </p:cNvSpPr>
          <p:nvPr>
            <p:ph type="body"/>
          </p:nvPr>
        </p:nvSpPr>
        <p:spPr>
          <a:xfrm>
            <a:off x="50400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normAutofit/>
          </a:bodyPr>
          <a:p>
            <a:endParaRPr b="0" lang="de-DE" sz="3200" spc="-1" strike="noStrike">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normAutofit/>
          </a:bodyPr>
          <a:p>
            <a:endParaRPr b="0" lang="de-DE" sz="3200" spc="-1" strike="noStrike">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67" name="PlaceHolder 4"/>
          <p:cNvSpPr>
            <a:spLocks noGrp="1"/>
          </p:cNvSpPr>
          <p:nvPr>
            <p:ph type="body"/>
          </p:nvPr>
        </p:nvSpPr>
        <p:spPr>
          <a:xfrm>
            <a:off x="504000" y="4058640"/>
            <a:ext cx="4426920" cy="2090880"/>
          </a:xfrm>
          <a:prstGeom prst="rect">
            <a:avLst/>
          </a:prstGeom>
        </p:spPr>
        <p:txBody>
          <a:bodyPr lIns="0" rIns="0" tIns="0" bIns="0">
            <a:normAutofit/>
          </a:bodyPr>
          <a:p>
            <a:endParaRPr b="0" lang="de-DE" sz="3200" spc="-1" strike="noStrike">
              <a:latin typeface="Arial"/>
            </a:endParaRPr>
          </a:p>
        </p:txBody>
      </p:sp>
      <p:sp>
        <p:nvSpPr>
          <p:cNvPr id="68" name="PlaceHolder 5"/>
          <p:cNvSpPr>
            <a:spLocks noGrp="1"/>
          </p:cNvSpPr>
          <p:nvPr>
            <p:ph type="body"/>
          </p:nvPr>
        </p:nvSpPr>
        <p:spPr>
          <a:xfrm>
            <a:off x="515268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70" name="PlaceHolder 2"/>
          <p:cNvSpPr>
            <a:spLocks noGrp="1"/>
          </p:cNvSpPr>
          <p:nvPr>
            <p:ph type="body"/>
          </p:nvPr>
        </p:nvSpPr>
        <p:spPr>
          <a:xfrm>
            <a:off x="504000" y="1768680"/>
            <a:ext cx="2921040" cy="2090880"/>
          </a:xfrm>
          <a:prstGeom prst="rect">
            <a:avLst/>
          </a:prstGeom>
        </p:spPr>
        <p:txBody>
          <a:bodyPr lIns="0" rIns="0" tIns="0" bIns="0">
            <a:normAutofit/>
          </a:bodyPr>
          <a:p>
            <a:endParaRPr b="0" lang="de-DE" sz="3200" spc="-1" strike="noStrike">
              <a:latin typeface="Arial"/>
            </a:endParaRPr>
          </a:p>
        </p:txBody>
      </p:sp>
      <p:sp>
        <p:nvSpPr>
          <p:cNvPr id="71" name="PlaceHolder 3"/>
          <p:cNvSpPr>
            <a:spLocks noGrp="1"/>
          </p:cNvSpPr>
          <p:nvPr>
            <p:ph type="body"/>
          </p:nvPr>
        </p:nvSpPr>
        <p:spPr>
          <a:xfrm>
            <a:off x="3571560" y="1768680"/>
            <a:ext cx="2921040" cy="2090880"/>
          </a:xfrm>
          <a:prstGeom prst="rect">
            <a:avLst/>
          </a:prstGeom>
        </p:spPr>
        <p:txBody>
          <a:bodyPr lIns="0" rIns="0" tIns="0" bIns="0">
            <a:normAutofit/>
          </a:bodyPr>
          <a:p>
            <a:endParaRPr b="0" lang="de-DE" sz="3200" spc="-1" strike="noStrike">
              <a:latin typeface="Arial"/>
            </a:endParaRPr>
          </a:p>
        </p:txBody>
      </p:sp>
      <p:sp>
        <p:nvSpPr>
          <p:cNvPr id="72" name="PlaceHolder 4"/>
          <p:cNvSpPr>
            <a:spLocks noGrp="1"/>
          </p:cNvSpPr>
          <p:nvPr>
            <p:ph type="body"/>
          </p:nvPr>
        </p:nvSpPr>
        <p:spPr>
          <a:xfrm>
            <a:off x="6639120" y="1768680"/>
            <a:ext cx="2921040" cy="2090880"/>
          </a:xfrm>
          <a:prstGeom prst="rect">
            <a:avLst/>
          </a:prstGeom>
        </p:spPr>
        <p:txBody>
          <a:bodyPr lIns="0" rIns="0" tIns="0" bIns="0">
            <a:normAutofit/>
          </a:bodyPr>
          <a:p>
            <a:endParaRPr b="0" lang="de-DE" sz="3200" spc="-1" strike="noStrike">
              <a:latin typeface="Arial"/>
            </a:endParaRPr>
          </a:p>
        </p:txBody>
      </p:sp>
      <p:sp>
        <p:nvSpPr>
          <p:cNvPr id="73" name="PlaceHolder 5"/>
          <p:cNvSpPr>
            <a:spLocks noGrp="1"/>
          </p:cNvSpPr>
          <p:nvPr>
            <p:ph type="body"/>
          </p:nvPr>
        </p:nvSpPr>
        <p:spPr>
          <a:xfrm>
            <a:off x="504000" y="4058640"/>
            <a:ext cx="2921040" cy="2090880"/>
          </a:xfrm>
          <a:prstGeom prst="rect">
            <a:avLst/>
          </a:prstGeom>
        </p:spPr>
        <p:txBody>
          <a:bodyPr lIns="0" rIns="0" tIns="0" bIns="0">
            <a:normAutofit/>
          </a:bodyPr>
          <a:p>
            <a:endParaRPr b="0" lang="de-DE" sz="3200" spc="-1" strike="noStrike">
              <a:latin typeface="Arial"/>
            </a:endParaRPr>
          </a:p>
        </p:txBody>
      </p:sp>
      <p:sp>
        <p:nvSpPr>
          <p:cNvPr id="74" name="PlaceHolder 6"/>
          <p:cNvSpPr>
            <a:spLocks noGrp="1"/>
          </p:cNvSpPr>
          <p:nvPr>
            <p:ph type="body"/>
          </p:nvPr>
        </p:nvSpPr>
        <p:spPr>
          <a:xfrm>
            <a:off x="3571560" y="4058640"/>
            <a:ext cx="2921040" cy="2090880"/>
          </a:xfrm>
          <a:prstGeom prst="rect">
            <a:avLst/>
          </a:prstGeom>
        </p:spPr>
        <p:txBody>
          <a:bodyPr lIns="0" rIns="0" tIns="0" bIns="0">
            <a:normAutofit/>
          </a:bodyPr>
          <a:p>
            <a:endParaRPr b="0" lang="de-DE" sz="3200" spc="-1" strike="noStrike">
              <a:latin typeface="Arial"/>
            </a:endParaRPr>
          </a:p>
        </p:txBody>
      </p:sp>
      <p:sp>
        <p:nvSpPr>
          <p:cNvPr id="75" name="PlaceHolder 7"/>
          <p:cNvSpPr>
            <a:spLocks noGrp="1"/>
          </p:cNvSpPr>
          <p:nvPr>
            <p:ph type="body"/>
          </p:nvPr>
        </p:nvSpPr>
        <p:spPr>
          <a:xfrm>
            <a:off x="6639120" y="4058640"/>
            <a:ext cx="292104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79"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81" name="PlaceHolder 2"/>
          <p:cNvSpPr>
            <a:spLocks noGrp="1"/>
          </p:cNvSpPr>
          <p:nvPr>
            <p:ph type="body"/>
          </p:nvPr>
        </p:nvSpPr>
        <p:spPr>
          <a:xfrm>
            <a:off x="504000" y="1768680"/>
            <a:ext cx="9072000" cy="43840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83" name="PlaceHolder 2"/>
          <p:cNvSpPr>
            <a:spLocks noGrp="1"/>
          </p:cNvSpPr>
          <p:nvPr>
            <p:ph type="body"/>
          </p:nvPr>
        </p:nvSpPr>
        <p:spPr>
          <a:xfrm>
            <a:off x="504000" y="1768680"/>
            <a:ext cx="4426920" cy="4384080"/>
          </a:xfrm>
          <a:prstGeom prst="rect">
            <a:avLst/>
          </a:prstGeom>
        </p:spPr>
        <p:txBody>
          <a:bodyPr lIns="0" rIns="0" tIns="0" bIns="0">
            <a:normAutofit/>
          </a:bodyPr>
          <a:p>
            <a:endParaRPr b="0" lang="de-DE" sz="3200" spc="-1" strike="noStrike">
              <a:latin typeface="Arial"/>
            </a:endParaRPr>
          </a:p>
        </p:txBody>
      </p:sp>
      <p:sp>
        <p:nvSpPr>
          <p:cNvPr id="84" name="PlaceHolder 3"/>
          <p:cNvSpPr>
            <a:spLocks noGrp="1"/>
          </p:cNvSpPr>
          <p:nvPr>
            <p:ph type="body"/>
          </p:nvPr>
        </p:nvSpPr>
        <p:spPr>
          <a:xfrm>
            <a:off x="5152680" y="1768680"/>
            <a:ext cx="4426920" cy="43840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normAutofit/>
          </a:bodyPr>
          <a:p>
            <a:endParaRPr b="0" lang="de-D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504000" y="301320"/>
            <a:ext cx="9070200" cy="584532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88"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89" name="PlaceHolder 3"/>
          <p:cNvSpPr>
            <a:spLocks noGrp="1"/>
          </p:cNvSpPr>
          <p:nvPr>
            <p:ph type="body"/>
          </p:nvPr>
        </p:nvSpPr>
        <p:spPr>
          <a:xfrm>
            <a:off x="5152680" y="1768680"/>
            <a:ext cx="4426920" cy="4384080"/>
          </a:xfrm>
          <a:prstGeom prst="rect">
            <a:avLst/>
          </a:prstGeom>
        </p:spPr>
        <p:txBody>
          <a:bodyPr lIns="0" rIns="0" tIns="0" bIns="0">
            <a:normAutofit/>
          </a:bodyPr>
          <a:p>
            <a:endParaRPr b="0" lang="de-DE" sz="3200" spc="-1" strike="noStrike">
              <a:latin typeface="Arial"/>
            </a:endParaRPr>
          </a:p>
        </p:txBody>
      </p:sp>
      <p:sp>
        <p:nvSpPr>
          <p:cNvPr id="90" name="PlaceHolder 4"/>
          <p:cNvSpPr>
            <a:spLocks noGrp="1"/>
          </p:cNvSpPr>
          <p:nvPr>
            <p:ph type="body"/>
          </p:nvPr>
        </p:nvSpPr>
        <p:spPr>
          <a:xfrm>
            <a:off x="50400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92" name="PlaceHolder 2"/>
          <p:cNvSpPr>
            <a:spLocks noGrp="1"/>
          </p:cNvSpPr>
          <p:nvPr>
            <p:ph type="body"/>
          </p:nvPr>
        </p:nvSpPr>
        <p:spPr>
          <a:xfrm>
            <a:off x="504000" y="1768680"/>
            <a:ext cx="4426920" cy="4384080"/>
          </a:xfrm>
          <a:prstGeom prst="rect">
            <a:avLst/>
          </a:prstGeom>
        </p:spPr>
        <p:txBody>
          <a:bodyPr lIns="0" rIns="0" tIns="0" bIns="0">
            <a:normAutofit/>
          </a:bodyPr>
          <a:p>
            <a:endParaRPr b="0" lang="de-DE" sz="3200" spc="-1" strike="noStrike">
              <a:latin typeface="Arial"/>
            </a:endParaRPr>
          </a:p>
        </p:txBody>
      </p:sp>
      <p:sp>
        <p:nvSpPr>
          <p:cNvPr id="93"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94" name="PlaceHolder 4"/>
          <p:cNvSpPr>
            <a:spLocks noGrp="1"/>
          </p:cNvSpPr>
          <p:nvPr>
            <p:ph type="body"/>
          </p:nvPr>
        </p:nvSpPr>
        <p:spPr>
          <a:xfrm>
            <a:off x="515268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96"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97"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98" name="PlaceHolder 4"/>
          <p:cNvSpPr>
            <a:spLocks noGrp="1"/>
          </p:cNvSpPr>
          <p:nvPr>
            <p:ph type="body"/>
          </p:nvPr>
        </p:nvSpPr>
        <p:spPr>
          <a:xfrm>
            <a:off x="504000" y="4058640"/>
            <a:ext cx="907200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100" name="PlaceHolder 2"/>
          <p:cNvSpPr>
            <a:spLocks noGrp="1"/>
          </p:cNvSpPr>
          <p:nvPr>
            <p:ph type="body"/>
          </p:nvPr>
        </p:nvSpPr>
        <p:spPr>
          <a:xfrm>
            <a:off x="504000" y="1768680"/>
            <a:ext cx="9072000" cy="2090880"/>
          </a:xfrm>
          <a:prstGeom prst="rect">
            <a:avLst/>
          </a:prstGeom>
        </p:spPr>
        <p:txBody>
          <a:bodyPr lIns="0" rIns="0" tIns="0" bIns="0">
            <a:normAutofit/>
          </a:bodyPr>
          <a:p>
            <a:endParaRPr b="0" lang="de-DE" sz="3200" spc="-1" strike="noStrike">
              <a:latin typeface="Arial"/>
            </a:endParaRPr>
          </a:p>
        </p:txBody>
      </p:sp>
      <p:sp>
        <p:nvSpPr>
          <p:cNvPr id="101" name="PlaceHolder 3"/>
          <p:cNvSpPr>
            <a:spLocks noGrp="1"/>
          </p:cNvSpPr>
          <p:nvPr>
            <p:ph type="body"/>
          </p:nvPr>
        </p:nvSpPr>
        <p:spPr>
          <a:xfrm>
            <a:off x="504000" y="4058640"/>
            <a:ext cx="907200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103"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104"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105" name="PlaceHolder 4"/>
          <p:cNvSpPr>
            <a:spLocks noGrp="1"/>
          </p:cNvSpPr>
          <p:nvPr>
            <p:ph type="body"/>
          </p:nvPr>
        </p:nvSpPr>
        <p:spPr>
          <a:xfrm>
            <a:off x="504000" y="4058640"/>
            <a:ext cx="4426920" cy="2090880"/>
          </a:xfrm>
          <a:prstGeom prst="rect">
            <a:avLst/>
          </a:prstGeom>
        </p:spPr>
        <p:txBody>
          <a:bodyPr lIns="0" rIns="0" tIns="0" bIns="0">
            <a:normAutofit/>
          </a:bodyPr>
          <a:p>
            <a:endParaRPr b="0" lang="de-DE" sz="3200" spc="-1" strike="noStrike">
              <a:latin typeface="Arial"/>
            </a:endParaRPr>
          </a:p>
        </p:txBody>
      </p:sp>
      <p:sp>
        <p:nvSpPr>
          <p:cNvPr id="106" name="PlaceHolder 5"/>
          <p:cNvSpPr>
            <a:spLocks noGrp="1"/>
          </p:cNvSpPr>
          <p:nvPr>
            <p:ph type="body"/>
          </p:nvPr>
        </p:nvSpPr>
        <p:spPr>
          <a:xfrm>
            <a:off x="515268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108" name="PlaceHolder 2"/>
          <p:cNvSpPr>
            <a:spLocks noGrp="1"/>
          </p:cNvSpPr>
          <p:nvPr>
            <p:ph type="body"/>
          </p:nvPr>
        </p:nvSpPr>
        <p:spPr>
          <a:xfrm>
            <a:off x="504000" y="1768680"/>
            <a:ext cx="2921040" cy="2090880"/>
          </a:xfrm>
          <a:prstGeom prst="rect">
            <a:avLst/>
          </a:prstGeom>
        </p:spPr>
        <p:txBody>
          <a:bodyPr lIns="0" rIns="0" tIns="0" bIns="0">
            <a:normAutofit/>
          </a:bodyPr>
          <a:p>
            <a:endParaRPr b="0" lang="de-DE" sz="3200" spc="-1" strike="noStrike">
              <a:latin typeface="Arial"/>
            </a:endParaRPr>
          </a:p>
        </p:txBody>
      </p:sp>
      <p:sp>
        <p:nvSpPr>
          <p:cNvPr id="109" name="PlaceHolder 3"/>
          <p:cNvSpPr>
            <a:spLocks noGrp="1"/>
          </p:cNvSpPr>
          <p:nvPr>
            <p:ph type="body"/>
          </p:nvPr>
        </p:nvSpPr>
        <p:spPr>
          <a:xfrm>
            <a:off x="3571560" y="1768680"/>
            <a:ext cx="2921040" cy="2090880"/>
          </a:xfrm>
          <a:prstGeom prst="rect">
            <a:avLst/>
          </a:prstGeom>
        </p:spPr>
        <p:txBody>
          <a:bodyPr lIns="0" rIns="0" tIns="0" bIns="0">
            <a:normAutofit/>
          </a:bodyPr>
          <a:p>
            <a:endParaRPr b="0" lang="de-DE" sz="3200" spc="-1" strike="noStrike">
              <a:latin typeface="Arial"/>
            </a:endParaRPr>
          </a:p>
        </p:txBody>
      </p:sp>
      <p:sp>
        <p:nvSpPr>
          <p:cNvPr id="110" name="PlaceHolder 4"/>
          <p:cNvSpPr>
            <a:spLocks noGrp="1"/>
          </p:cNvSpPr>
          <p:nvPr>
            <p:ph type="body"/>
          </p:nvPr>
        </p:nvSpPr>
        <p:spPr>
          <a:xfrm>
            <a:off x="6639120" y="1768680"/>
            <a:ext cx="2921040" cy="2090880"/>
          </a:xfrm>
          <a:prstGeom prst="rect">
            <a:avLst/>
          </a:prstGeom>
        </p:spPr>
        <p:txBody>
          <a:bodyPr lIns="0" rIns="0" tIns="0" bIns="0">
            <a:normAutofit/>
          </a:bodyPr>
          <a:p>
            <a:endParaRPr b="0" lang="de-DE" sz="3200" spc="-1" strike="noStrike">
              <a:latin typeface="Arial"/>
            </a:endParaRPr>
          </a:p>
        </p:txBody>
      </p:sp>
      <p:sp>
        <p:nvSpPr>
          <p:cNvPr id="111" name="PlaceHolder 5"/>
          <p:cNvSpPr>
            <a:spLocks noGrp="1"/>
          </p:cNvSpPr>
          <p:nvPr>
            <p:ph type="body"/>
          </p:nvPr>
        </p:nvSpPr>
        <p:spPr>
          <a:xfrm>
            <a:off x="504000" y="4058640"/>
            <a:ext cx="2921040" cy="2090880"/>
          </a:xfrm>
          <a:prstGeom prst="rect">
            <a:avLst/>
          </a:prstGeom>
        </p:spPr>
        <p:txBody>
          <a:bodyPr lIns="0" rIns="0" tIns="0" bIns="0">
            <a:normAutofit/>
          </a:bodyPr>
          <a:p>
            <a:endParaRPr b="0" lang="de-DE" sz="3200" spc="-1" strike="noStrike">
              <a:latin typeface="Arial"/>
            </a:endParaRPr>
          </a:p>
        </p:txBody>
      </p:sp>
      <p:sp>
        <p:nvSpPr>
          <p:cNvPr id="112" name="PlaceHolder 6"/>
          <p:cNvSpPr>
            <a:spLocks noGrp="1"/>
          </p:cNvSpPr>
          <p:nvPr>
            <p:ph type="body"/>
          </p:nvPr>
        </p:nvSpPr>
        <p:spPr>
          <a:xfrm>
            <a:off x="3571560" y="4058640"/>
            <a:ext cx="2921040" cy="2090880"/>
          </a:xfrm>
          <a:prstGeom prst="rect">
            <a:avLst/>
          </a:prstGeom>
        </p:spPr>
        <p:txBody>
          <a:bodyPr lIns="0" rIns="0" tIns="0" bIns="0">
            <a:normAutofit/>
          </a:bodyPr>
          <a:p>
            <a:endParaRPr b="0" lang="de-DE" sz="3200" spc="-1" strike="noStrike">
              <a:latin typeface="Arial"/>
            </a:endParaRPr>
          </a:p>
        </p:txBody>
      </p:sp>
      <p:sp>
        <p:nvSpPr>
          <p:cNvPr id="113" name="PlaceHolder 7"/>
          <p:cNvSpPr>
            <a:spLocks noGrp="1"/>
          </p:cNvSpPr>
          <p:nvPr>
            <p:ph type="body"/>
          </p:nvPr>
        </p:nvSpPr>
        <p:spPr>
          <a:xfrm>
            <a:off x="6639120" y="4058640"/>
            <a:ext cx="292104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normAutofit/>
          </a:bodyPr>
          <a:p>
            <a:endParaRPr b="0" lang="de-DE" sz="3200" spc="-1" strike="noStrike">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0200" cy="584532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13" name="PlaceHolder 3"/>
          <p:cNvSpPr>
            <a:spLocks noGrp="1"/>
          </p:cNvSpPr>
          <p:nvPr>
            <p:ph type="body"/>
          </p:nvPr>
        </p:nvSpPr>
        <p:spPr>
          <a:xfrm>
            <a:off x="5152680" y="1768680"/>
            <a:ext cx="4426920" cy="4384080"/>
          </a:xfrm>
          <a:prstGeom prst="rect">
            <a:avLst/>
          </a:prstGeom>
        </p:spPr>
        <p:txBody>
          <a:bodyPr lIns="0" rIns="0" tIns="0" bIns="0">
            <a:normAutofit/>
          </a:bodyPr>
          <a:p>
            <a:endParaRPr b="0" lang="de-DE" sz="3200" spc="-1" strike="noStrike">
              <a:latin typeface="Arial"/>
            </a:endParaRPr>
          </a:p>
        </p:txBody>
      </p:sp>
      <p:sp>
        <p:nvSpPr>
          <p:cNvPr id="14" name="PlaceHolder 4"/>
          <p:cNvSpPr>
            <a:spLocks noGrp="1"/>
          </p:cNvSpPr>
          <p:nvPr>
            <p:ph type="body"/>
          </p:nvPr>
        </p:nvSpPr>
        <p:spPr>
          <a:xfrm>
            <a:off x="50400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normAutofit/>
          </a:bodyPr>
          <a:p>
            <a:endParaRPr b="0" lang="de-DE" sz="3200" spc="-1" strike="noStrike">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0200" cy="1260720"/>
          </a:xfrm>
          <a:prstGeom prst="rect">
            <a:avLst/>
          </a:prstGeom>
        </p:spPr>
        <p:txBody>
          <a:bodyPr lIns="0" rIns="0" tIns="0" bIns="0" anchor="ctr">
            <a:spAutoFit/>
          </a:bodyPr>
          <a:p>
            <a:pPr algn="ctr"/>
            <a:endParaRPr b="0" lang="de-DE" sz="4400" spc="-1" strike="noStrike">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normAutofit/>
          </a:bodyPr>
          <a:p>
            <a:endParaRPr b="0" lang="de-DE" sz="3200" spc="-1" strike="noStrike">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normAutofit/>
          </a:bodyPr>
          <a:p>
            <a:endParaRPr b="0" lang="de-DE" sz="3200" spc="-1" strike="noStrike">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39"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0200" cy="1260720"/>
          </a:xfrm>
          <a:prstGeom prst="rect">
            <a:avLst/>
          </a:prstGeom>
        </p:spPr>
        <p:txBody>
          <a:bodyPr lIns="0" rIns="0" tIns="0" bIns="0" anchor="ctr">
            <a:noAutofit/>
          </a:bodyPr>
          <a:p>
            <a:r>
              <a:rPr b="0" lang="de-DE" sz="1800" spc="-1" strike="noStrike">
                <a:latin typeface="Arial"/>
              </a:rPr>
              <a:t>Format des Titeltextes durch Klicken bearbeiten</a:t>
            </a:r>
            <a:endParaRPr b="0" lang="de-DE" sz="1800" spc="-1" strike="noStrike">
              <a:latin typeface="Arial"/>
            </a:endParaRPr>
          </a:p>
        </p:txBody>
      </p:sp>
      <p:sp>
        <p:nvSpPr>
          <p:cNvPr id="77"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9.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360000" y="-5040"/>
            <a:ext cx="9214200" cy="1873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de-DE" sz="4400" spc="-1" strike="noStrike">
                <a:solidFill>
                  <a:srgbClr val="000000"/>
                </a:solidFill>
                <a:latin typeface="Arial"/>
                <a:ea typeface="DejaVu Sans"/>
              </a:rPr>
              <a:t>Selbstorganisiertes Lernen im Fach Biologie am Gymnasium Nordenham</a:t>
            </a:r>
            <a:endParaRPr b="0" lang="de-DE" sz="4400" spc="-1" strike="noStrike">
              <a:latin typeface="Arial"/>
            </a:endParaRPr>
          </a:p>
        </p:txBody>
      </p:sp>
      <p:sp>
        <p:nvSpPr>
          <p:cNvPr id="115" name="CustomShape 2"/>
          <p:cNvSpPr/>
          <p:nvPr/>
        </p:nvSpPr>
        <p:spPr>
          <a:xfrm>
            <a:off x="504000" y="1769040"/>
            <a:ext cx="9070200" cy="4383000"/>
          </a:xfrm>
          <a:prstGeom prst="rect">
            <a:avLst/>
          </a:prstGeom>
          <a:noFill/>
          <a:ln>
            <a:noFill/>
          </a:ln>
        </p:spPr>
        <p:style>
          <a:lnRef idx="0"/>
          <a:fillRef idx="0"/>
          <a:effectRef idx="0"/>
          <a:fontRef idx="minor"/>
        </p:style>
      </p:sp>
      <p:pic>
        <p:nvPicPr>
          <p:cNvPr id="116" name="Grafik 115" descr=""/>
          <p:cNvPicPr/>
          <p:nvPr/>
        </p:nvPicPr>
        <p:blipFill>
          <a:blip r:embed="rId1"/>
          <a:stretch/>
        </p:blipFill>
        <p:spPr>
          <a:xfrm>
            <a:off x="2016000" y="1740240"/>
            <a:ext cx="5399280" cy="4840560"/>
          </a:xfrm>
          <a:prstGeom prst="rect">
            <a:avLst/>
          </a:prstGeom>
          <a:ln>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nSpc>
                <a:spcPct val="100000"/>
              </a:lnSpc>
            </a:pPr>
            <a:r>
              <a:rPr b="1" lang="de-DE" sz="4400" spc="-1" strike="noStrike">
                <a:solidFill>
                  <a:srgbClr val="000000"/>
                </a:solidFill>
                <a:latin typeface="Arial"/>
              </a:rPr>
              <a:t>Weitere Vorteile</a:t>
            </a:r>
            <a:endParaRPr b="0" lang="de-DE" sz="4400" spc="-1" strike="noStrike">
              <a:latin typeface="Arial"/>
            </a:endParaRPr>
          </a:p>
        </p:txBody>
      </p:sp>
      <p:sp>
        <p:nvSpPr>
          <p:cNvPr id="131" name="CustomShape 2"/>
          <p:cNvSpPr/>
          <p:nvPr/>
        </p:nvSpPr>
        <p:spPr>
          <a:xfrm>
            <a:off x="359640" y="1547640"/>
            <a:ext cx="9072360" cy="2770560"/>
          </a:xfrm>
          <a:prstGeom prst="rect">
            <a:avLst/>
          </a:prstGeom>
          <a:noFill/>
          <a:ln>
            <a:noFill/>
          </a:ln>
        </p:spPr>
        <p:style>
          <a:lnRef idx="0"/>
          <a:fillRef idx="0"/>
          <a:effectRef idx="0"/>
          <a:fontRef idx="minor"/>
        </p:style>
        <p:txBody>
          <a:bodyPr lIns="90000" rIns="90000" tIns="45000" bIns="45000">
            <a:noAutofit/>
          </a:bodyPr>
          <a:p>
            <a:pPr marL="285840" indent="-285120">
              <a:lnSpc>
                <a:spcPct val="100000"/>
              </a:lnSpc>
              <a:buClr>
                <a:srgbClr val="000000"/>
              </a:buClr>
              <a:buFont typeface="Arial"/>
              <a:buChar char="•"/>
            </a:pPr>
            <a:r>
              <a:rPr b="0" lang="de-DE" sz="2200" spc="-1" strike="noStrike">
                <a:solidFill>
                  <a:srgbClr val="000000"/>
                </a:solidFill>
                <a:latin typeface="Arial"/>
                <a:ea typeface="DejaVu Sans"/>
              </a:rPr>
              <a:t>Effiziente Einsatz der Arbeitskraft: Pro Quartal werden 3 Abschnitte vorbereitet (~5 Unterrichtsstunden Vorbereiten; 20 Bekommen)</a:t>
            </a:r>
            <a:endParaRPr b="0" lang="de-DE" sz="2200" spc="-1" strike="noStrike">
              <a:latin typeface="Arial"/>
            </a:endParaRPr>
          </a:p>
          <a:p>
            <a:pPr marL="285840" indent="-285120">
              <a:lnSpc>
                <a:spcPct val="100000"/>
              </a:lnSpc>
              <a:buClr>
                <a:srgbClr val="000000"/>
              </a:buClr>
              <a:buFont typeface="Arial"/>
              <a:buChar char="•"/>
            </a:pPr>
            <a:r>
              <a:rPr b="0" lang="de-DE" sz="2200" spc="-1" strike="noStrike">
                <a:solidFill>
                  <a:srgbClr val="000000"/>
                </a:solidFill>
                <a:latin typeface="Arial"/>
                <a:ea typeface="DejaVu Sans"/>
              </a:rPr>
              <a:t>Unterschiedliche methodische Schwerpunktsetzung der unterrichtenden Kollegen spiegelt sich in den Aufgaben wieder.</a:t>
            </a:r>
            <a:endParaRPr b="0" lang="de-DE" sz="2200" spc="-1" strike="noStrike">
              <a:latin typeface="Arial"/>
            </a:endParaRPr>
          </a:p>
          <a:p>
            <a:pPr marL="285840" indent="-285120">
              <a:lnSpc>
                <a:spcPct val="100000"/>
              </a:lnSpc>
              <a:buClr>
                <a:srgbClr val="000000"/>
              </a:buClr>
              <a:buFont typeface="Arial"/>
              <a:buChar char="•"/>
            </a:pPr>
            <a:r>
              <a:rPr b="0" lang="de-DE" sz="2200" spc="-1" strike="noStrike">
                <a:solidFill>
                  <a:srgbClr val="000000"/>
                </a:solidFill>
                <a:latin typeface="Arial"/>
                <a:ea typeface="DejaVu Sans"/>
              </a:rPr>
              <a:t>Absolute Vergleichbarkeit innerhalb des Jahrgangs auch durch gemeinsame Klassenarbeit (s. Arbeitserleichterung)</a:t>
            </a:r>
            <a:endParaRPr b="0" lang="de-DE" sz="2200" spc="-1" strike="noStrike">
              <a:latin typeface="Arial"/>
            </a:endParaRPr>
          </a:p>
          <a:p>
            <a:pPr marL="285840" indent="-285120">
              <a:lnSpc>
                <a:spcPct val="100000"/>
              </a:lnSpc>
              <a:buClr>
                <a:srgbClr val="000000"/>
              </a:buClr>
              <a:buFont typeface="Arial"/>
              <a:buChar char="•"/>
            </a:pPr>
            <a:r>
              <a:rPr b="0" lang="de-DE" sz="2200" spc="-1" strike="noStrike">
                <a:solidFill>
                  <a:srgbClr val="000000"/>
                </a:solidFill>
                <a:latin typeface="Arial"/>
                <a:ea typeface="DejaVu Sans"/>
              </a:rPr>
              <a:t>Sinnvolle Nutzung von Vertetungsstunden -&gt; SuS arbeiten auch mit fremder Lehrkraft an ihren Aufgaben.</a:t>
            </a:r>
            <a:endParaRPr b="0" lang="de-DE" sz="2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nSpc>
                <a:spcPct val="100000"/>
              </a:lnSpc>
            </a:pPr>
            <a:r>
              <a:rPr b="1" lang="de-DE" sz="3600" spc="-1" strike="noStrike">
                <a:solidFill>
                  <a:srgbClr val="000000"/>
                </a:solidFill>
                <a:latin typeface="Arial"/>
              </a:rPr>
              <a:t>Nachteile</a:t>
            </a:r>
            <a:endParaRPr b="0" lang="de-DE" sz="3600" spc="-1" strike="noStrike">
              <a:latin typeface="Arial"/>
            </a:endParaRPr>
          </a:p>
        </p:txBody>
      </p:sp>
      <p:sp>
        <p:nvSpPr>
          <p:cNvPr id="133" name="CustomShape 2"/>
          <p:cNvSpPr/>
          <p:nvPr/>
        </p:nvSpPr>
        <p:spPr>
          <a:xfrm>
            <a:off x="575640" y="1403640"/>
            <a:ext cx="9000360" cy="3715200"/>
          </a:xfrm>
          <a:prstGeom prst="rect">
            <a:avLst/>
          </a:prstGeom>
          <a:noFill/>
          <a:ln>
            <a:noFill/>
          </a:ln>
        </p:spPr>
        <p:style>
          <a:lnRef idx="0"/>
          <a:fillRef idx="0"/>
          <a:effectRef idx="0"/>
          <a:fontRef idx="minor"/>
        </p:style>
        <p:txBody>
          <a:bodyPr lIns="90000" rIns="90000" tIns="45000" bIns="45000">
            <a:noAutofit/>
          </a:bodyPr>
          <a:p>
            <a:pPr marL="285840" indent="-285120">
              <a:lnSpc>
                <a:spcPct val="100000"/>
              </a:lnSpc>
              <a:buClr>
                <a:srgbClr val="000000"/>
              </a:buClr>
              <a:buFont typeface="Arial"/>
              <a:buChar char="•"/>
            </a:pPr>
            <a:r>
              <a:rPr b="0" lang="de-DE" sz="2200" spc="-1" strike="noStrike">
                <a:solidFill>
                  <a:srgbClr val="000000"/>
                </a:solidFill>
                <a:latin typeface="Arial"/>
                <a:ea typeface="DejaVu Sans"/>
              </a:rPr>
              <a:t>Nichtvorhandende Kooperationszeit für die Kollegen erschwert eine Umsetzung </a:t>
            </a:r>
            <a:endParaRPr b="0" lang="de-DE" sz="2200" spc="-1" strike="noStrike">
              <a:latin typeface="Arial"/>
            </a:endParaRPr>
          </a:p>
          <a:p>
            <a:pPr marL="285840" indent="-285120">
              <a:lnSpc>
                <a:spcPct val="100000"/>
              </a:lnSpc>
              <a:buClr>
                <a:srgbClr val="000000"/>
              </a:buClr>
              <a:buFont typeface="Arial"/>
              <a:buChar char="•"/>
            </a:pPr>
            <a:r>
              <a:rPr b="0" lang="de-DE" sz="2200" spc="-1" strike="noStrike">
                <a:solidFill>
                  <a:srgbClr val="000000"/>
                </a:solidFill>
                <a:latin typeface="Arial"/>
                <a:ea typeface="DejaVu Sans"/>
              </a:rPr>
              <a:t>Mündlich (verbal) starke Schüler werden möglicherweise leicht benachteiligt, wenn sie im schriftlichen Bereich Schwierigkeiten haben (Diese SuS sind aber vom System eh bevorteilt)</a:t>
            </a:r>
            <a:endParaRPr b="0" lang="de-DE" sz="2200" spc="-1" strike="noStrike">
              <a:latin typeface="Arial"/>
            </a:endParaRPr>
          </a:p>
          <a:p>
            <a:pPr marL="285840" indent="-285120">
              <a:lnSpc>
                <a:spcPct val="100000"/>
              </a:lnSpc>
              <a:buClr>
                <a:srgbClr val="000000"/>
              </a:buClr>
              <a:buFont typeface="Arial"/>
              <a:buChar char="•"/>
            </a:pPr>
            <a:r>
              <a:rPr b="0" lang="de-DE" sz="2200" spc="-1" strike="noStrike">
                <a:solidFill>
                  <a:srgbClr val="000000"/>
                </a:solidFill>
                <a:latin typeface="Arial"/>
                <a:ea typeface="DejaVu Sans"/>
              </a:rPr>
              <a:t>In der Arbeit werden Inhalte abgefragt, die Schüler, die gebummelt haben in der zur Verfügung stehenden Zeit nicht bearbeitet haben.</a:t>
            </a:r>
            <a:endParaRPr b="0" lang="de-DE" sz="2200" spc="-1" strike="noStrike">
              <a:latin typeface="Arial"/>
            </a:endParaRPr>
          </a:p>
          <a:p>
            <a:pPr marL="285840" indent="-285120">
              <a:lnSpc>
                <a:spcPct val="100000"/>
              </a:lnSpc>
              <a:buClr>
                <a:srgbClr val="000000"/>
              </a:buClr>
              <a:buFont typeface="Arial"/>
              <a:buChar char="•"/>
            </a:pPr>
            <a:r>
              <a:rPr b="0" lang="de-DE" sz="2200" spc="-1" strike="noStrike">
                <a:solidFill>
                  <a:srgbClr val="000000"/>
                </a:solidFill>
                <a:latin typeface="Arial"/>
                <a:ea typeface="DejaVu Sans"/>
              </a:rPr>
              <a:t>Lautstärke in einigen Klassen </a:t>
            </a:r>
            <a:r>
              <a:rPr b="0" lang="de-DE" sz="2200" spc="-1" strike="noStrike">
                <a:solidFill>
                  <a:srgbClr val="000000"/>
                </a:solidFill>
                <a:latin typeface="Wingdings"/>
                <a:ea typeface="DejaVu Sans"/>
              </a:rPr>
              <a:t></a:t>
            </a:r>
            <a:r>
              <a:rPr b="0" lang="de-DE" sz="2200" spc="-1" strike="noStrike">
                <a:solidFill>
                  <a:srgbClr val="000000"/>
                </a:solidFill>
                <a:latin typeface="Arial"/>
                <a:ea typeface="DejaVu Sans"/>
              </a:rPr>
              <a:t>Lösung: Mickey Mäuse und „Ruheraum“</a:t>
            </a:r>
            <a:endParaRPr b="0" lang="de-DE" sz="2200" spc="-1" strike="noStrike">
              <a:latin typeface="Arial"/>
            </a:endParaRPr>
          </a:p>
          <a:p>
            <a:pPr marL="285840" indent="-285120">
              <a:lnSpc>
                <a:spcPct val="100000"/>
              </a:lnSpc>
              <a:buClr>
                <a:srgbClr val="000000"/>
              </a:buClr>
              <a:buFont typeface="Arial"/>
              <a:buChar char="•"/>
            </a:pPr>
            <a:r>
              <a:rPr b="0" lang="de-DE" sz="2200" spc="-1" strike="noStrike">
                <a:solidFill>
                  <a:srgbClr val="000000"/>
                </a:solidFill>
                <a:latin typeface="Arial"/>
                <a:ea typeface="DejaVu Sans"/>
              </a:rPr>
              <a:t>Organisationsproblem: Immer selber Raum, eine Klasse zur Zeit,</a:t>
            </a:r>
            <a:endParaRPr b="0" lang="de-DE" sz="2200" spc="-1" strike="noStrike">
              <a:latin typeface="Arial"/>
            </a:endParaRPr>
          </a:p>
          <a:p>
            <a:pPr>
              <a:lnSpc>
                <a:spcPct val="100000"/>
              </a:lnSpc>
            </a:pPr>
            <a:endParaRPr b="0" lang="de-DE" sz="2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nSpc>
                <a:spcPct val="100000"/>
              </a:lnSpc>
            </a:pPr>
            <a:r>
              <a:rPr b="0" lang="de-DE" sz="1800" spc="-1" strike="noStrike">
                <a:solidFill>
                  <a:srgbClr val="000000"/>
                </a:solidFill>
                <a:latin typeface="Arial"/>
              </a:rPr>
              <a:t>Gerne könnt ihr unseren Unterricht in der 5. Klasse besuchen und Euch ein differenzierteres Bild über das SOL, wie wir es durchführen, machen.</a:t>
            </a:r>
            <a:endParaRPr b="0" lang="de-DE" sz="1800" spc="-1" strike="noStrike">
              <a:latin typeface="Arial"/>
            </a:endParaRPr>
          </a:p>
        </p:txBody>
      </p:sp>
      <p:graphicFrame>
        <p:nvGraphicFramePr>
          <p:cNvPr id="135" name="Table 2"/>
          <p:cNvGraphicFramePr/>
          <p:nvPr/>
        </p:nvGraphicFramePr>
        <p:xfrm>
          <a:off x="1680120" y="1539720"/>
          <a:ext cx="6719760" cy="2676960"/>
        </p:xfrm>
        <a:graphic>
          <a:graphicData uri="http://schemas.openxmlformats.org/drawingml/2006/table">
            <a:tbl>
              <a:tblPr/>
              <a:tblGrid>
                <a:gridCol w="1343880"/>
                <a:gridCol w="1343880"/>
                <a:gridCol w="1343880"/>
                <a:gridCol w="1343880"/>
                <a:gridCol w="1344600"/>
              </a:tblGrid>
              <a:tr h="347760">
                <a:tc>
                  <a:txBody>
                    <a:bodyPr>
                      <a:noAutofit/>
                    </a:bodyPr>
                    <a:p>
                      <a:pPr>
                        <a:lnSpc>
                          <a:spcPct val="100000"/>
                        </a:lnSpc>
                      </a:pPr>
                      <a:r>
                        <a:rPr b="1" lang="de-DE" sz="1800" spc="-1" strike="noStrike">
                          <a:solidFill>
                            <a:srgbClr val="ffffff"/>
                          </a:solidFill>
                          <a:latin typeface="Arial"/>
                        </a:rPr>
                        <a:t>Mo</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noAutofit/>
                    </a:bodyPr>
                    <a:p>
                      <a:pPr>
                        <a:lnSpc>
                          <a:spcPct val="100000"/>
                        </a:lnSpc>
                      </a:pPr>
                      <a:r>
                        <a:rPr b="1" lang="de-DE" sz="1800" spc="-1" strike="noStrike">
                          <a:solidFill>
                            <a:srgbClr val="ffffff"/>
                          </a:solidFill>
                          <a:latin typeface="Arial"/>
                        </a:rPr>
                        <a:t>Di</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noAutofit/>
                    </a:bodyPr>
                    <a:p>
                      <a:pPr>
                        <a:lnSpc>
                          <a:spcPct val="100000"/>
                        </a:lnSpc>
                      </a:pPr>
                      <a:r>
                        <a:rPr b="1" lang="de-DE" sz="1800" spc="-1" strike="noStrike">
                          <a:solidFill>
                            <a:srgbClr val="ffffff"/>
                          </a:solidFill>
                          <a:latin typeface="Arial"/>
                        </a:rPr>
                        <a:t>Mi</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noAutofit/>
                    </a:bodyPr>
                    <a:p>
                      <a:pPr>
                        <a:lnSpc>
                          <a:spcPct val="100000"/>
                        </a:lnSpc>
                      </a:pPr>
                      <a:r>
                        <a:rPr b="1" lang="de-DE" sz="1800" spc="-1" strike="noStrike">
                          <a:solidFill>
                            <a:srgbClr val="ffffff"/>
                          </a:solidFill>
                          <a:latin typeface="Arial"/>
                        </a:rPr>
                        <a:t>Do</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noAutofit/>
                    </a:bodyPr>
                    <a:p>
                      <a:pPr>
                        <a:lnSpc>
                          <a:spcPct val="100000"/>
                        </a:lnSpc>
                      </a:pPr>
                      <a:r>
                        <a:rPr b="1" lang="de-DE" sz="1800" spc="-1" strike="noStrike">
                          <a:solidFill>
                            <a:srgbClr val="ffffff"/>
                          </a:solidFill>
                          <a:latin typeface="Arial"/>
                        </a:rPr>
                        <a:t>Fr</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428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47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oAutofit/>
                    </a:bodyPr>
                    <a:p>
                      <a:pPr>
                        <a:lnSpc>
                          <a:spcPct val="100000"/>
                        </a:lnSpc>
                      </a:pPr>
                      <a:r>
                        <a:rPr b="0" lang="de-DE" sz="1800" spc="-1" strike="noStrike">
                          <a:solidFill>
                            <a:srgbClr val="000000"/>
                          </a:solidFill>
                          <a:latin typeface="Arial"/>
                        </a:rPr>
                        <a:t>5c Pö</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oAutofit/>
                    </a:bodyPr>
                    <a:p>
                      <a:pPr>
                        <a:lnSpc>
                          <a:spcPct val="100000"/>
                        </a:lnSpc>
                      </a:pPr>
                      <a:r>
                        <a:rPr b="0" lang="de-DE" sz="1800" spc="-1" strike="noStrike">
                          <a:solidFill>
                            <a:srgbClr val="000000"/>
                          </a:solidFill>
                          <a:latin typeface="Arial"/>
                        </a:rPr>
                        <a:t>5a Ki</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oAutofit/>
                    </a:bodyPr>
                    <a:p>
                      <a:pPr>
                        <a:lnSpc>
                          <a:spcPct val="100000"/>
                        </a:lnSpc>
                      </a:pPr>
                      <a:r>
                        <a:rPr b="0" lang="de-DE" sz="1800" spc="-1" strike="noStrike">
                          <a:solidFill>
                            <a:srgbClr val="000000"/>
                          </a:solidFill>
                          <a:latin typeface="Arial"/>
                        </a:rPr>
                        <a:t>5b Wm</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428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47760">
                <a:tc>
                  <a:txBody>
                    <a:bodyPr>
                      <a:noAutofit/>
                    </a:bodyPr>
                    <a:p>
                      <a:pPr>
                        <a:lnSpc>
                          <a:spcPct val="100000"/>
                        </a:lnSpc>
                      </a:pPr>
                      <a:r>
                        <a:rPr b="0" lang="de-DE" sz="1800" spc="-1" strike="noStrike">
                          <a:solidFill>
                            <a:srgbClr val="000000"/>
                          </a:solidFill>
                          <a:latin typeface="Arial"/>
                        </a:rPr>
                        <a:t>5a Ki</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oAutofit/>
                    </a:bodyPr>
                    <a:p>
                      <a:pPr>
                        <a:lnSpc>
                          <a:spcPct val="100000"/>
                        </a:lnSpc>
                      </a:pPr>
                      <a:r>
                        <a:rPr b="0" lang="de-DE" sz="1800" spc="-1" strike="noStrike">
                          <a:solidFill>
                            <a:srgbClr val="000000"/>
                          </a:solidFill>
                          <a:latin typeface="Arial"/>
                        </a:rPr>
                        <a:t>5b Wm</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oAutofit/>
                    </a:bodyPr>
                    <a:p>
                      <a:pPr>
                        <a:lnSpc>
                          <a:spcPct val="100000"/>
                        </a:lnSpc>
                      </a:pPr>
                      <a:r>
                        <a:rPr b="0" lang="de-DE" sz="1800" spc="-1" strike="noStrike">
                          <a:solidFill>
                            <a:srgbClr val="000000"/>
                          </a:solidFill>
                          <a:latin typeface="Arial"/>
                        </a:rPr>
                        <a:t>5d Ki</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428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47760">
                <a:tc>
                  <a:txBody>
                    <a:bodyPr>
                      <a:noAutofit/>
                    </a:bodyPr>
                    <a:p>
                      <a:pPr>
                        <a:lnSpc>
                          <a:spcPct val="100000"/>
                        </a:lnSpc>
                      </a:pPr>
                      <a:r>
                        <a:rPr b="0" lang="de-DE" sz="1800" spc="-1" strike="noStrike">
                          <a:solidFill>
                            <a:srgbClr val="000000"/>
                          </a:solidFill>
                          <a:latin typeface="Arial"/>
                        </a:rPr>
                        <a:t>5d Ki</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noAutofit/>
                    </a:bodyPr>
                    <a:p>
                      <a:pPr>
                        <a:lnSpc>
                          <a:spcPct val="100000"/>
                        </a:lnSpc>
                      </a:pPr>
                      <a:r>
                        <a:rPr b="0" lang="de-DE" sz="1800" spc="-1" strike="noStrike">
                          <a:solidFill>
                            <a:srgbClr val="000000"/>
                          </a:solidFill>
                          <a:latin typeface="Arial"/>
                        </a:rPr>
                        <a:t>5c Pö</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de-DE" sz="4400" spc="-1" strike="noStrike">
                <a:solidFill>
                  <a:srgbClr val="000000"/>
                </a:solidFill>
                <a:latin typeface="Arial"/>
                <a:ea typeface="DejaVu Sans"/>
              </a:rPr>
              <a:t>Wie es zur Idee kam</a:t>
            </a:r>
            <a:endParaRPr b="0" lang="de-DE" sz="4400" spc="-1" strike="noStrike">
              <a:latin typeface="Arial"/>
            </a:endParaRPr>
          </a:p>
        </p:txBody>
      </p:sp>
      <p:sp>
        <p:nvSpPr>
          <p:cNvPr id="118" name="CustomShape 2"/>
          <p:cNvSpPr/>
          <p:nvPr/>
        </p:nvSpPr>
        <p:spPr>
          <a:xfrm>
            <a:off x="504000" y="1769040"/>
            <a:ext cx="9070200" cy="4383000"/>
          </a:xfrm>
          <a:prstGeom prst="rect">
            <a:avLst/>
          </a:prstGeom>
          <a:noFill/>
          <a:ln>
            <a:noFill/>
          </a:ln>
        </p:spPr>
        <p:style>
          <a:lnRef idx="0"/>
          <a:fillRef idx="0"/>
          <a:effectRef idx="0"/>
          <a:fontRef idx="minor"/>
        </p:style>
        <p:txBody>
          <a:bodyPr lIns="0" rIns="0" tIns="0" bIns="0">
            <a:normAutofit fontScale="66000"/>
          </a:bodyPr>
          <a:p>
            <a:pPr marL="432000" indent="-322560">
              <a:lnSpc>
                <a:spcPct val="100000"/>
              </a:lnSpc>
              <a:spcBef>
                <a:spcPts val="1417"/>
              </a:spcBef>
              <a:buClr>
                <a:srgbClr val="000000"/>
              </a:buClr>
              <a:buSzPct val="45000"/>
              <a:buFont typeface="Wingdings" charset="2"/>
              <a:buChar char=""/>
            </a:pPr>
            <a:r>
              <a:rPr b="0" lang="de-DE" sz="3200" spc="-1" strike="noStrike">
                <a:solidFill>
                  <a:srgbClr val="000000"/>
                </a:solidFill>
                <a:latin typeface="Arial"/>
                <a:ea typeface="DejaVu Sans"/>
              </a:rPr>
              <a:t>Schwierige Lernatmosphäre in Klasse 5/6</a:t>
            </a:r>
            <a:endParaRPr b="0" lang="de-DE" sz="3200" spc="-1" strike="noStrike">
              <a:latin typeface="Arial"/>
            </a:endParaRPr>
          </a:p>
          <a:p>
            <a:pPr marL="432000" indent="-322560">
              <a:lnSpc>
                <a:spcPct val="100000"/>
              </a:lnSpc>
              <a:spcBef>
                <a:spcPts val="1417"/>
              </a:spcBef>
              <a:buClr>
                <a:srgbClr val="000000"/>
              </a:buClr>
              <a:buSzPct val="45000"/>
              <a:buFont typeface="Wingdings" charset="2"/>
              <a:buChar char=""/>
            </a:pPr>
            <a:r>
              <a:rPr b="0" lang="de-DE" sz="3200" spc="-1" strike="noStrike">
                <a:solidFill>
                  <a:srgbClr val="000000"/>
                </a:solidFill>
                <a:latin typeface="Arial"/>
                <a:ea typeface="DejaVu Sans"/>
              </a:rPr>
              <a:t>Heterogene Lerngruppen -&gt; Unterschiedliche Lerntypen</a:t>
            </a:r>
            <a:endParaRPr b="0" lang="de-DE" sz="3200" spc="-1" strike="noStrike">
              <a:latin typeface="Arial"/>
            </a:endParaRPr>
          </a:p>
          <a:p>
            <a:pPr marL="432000" indent="-322560">
              <a:lnSpc>
                <a:spcPct val="100000"/>
              </a:lnSpc>
              <a:spcBef>
                <a:spcPts val="1417"/>
              </a:spcBef>
              <a:buClr>
                <a:srgbClr val="000000"/>
              </a:buClr>
              <a:buSzPct val="45000"/>
              <a:buFont typeface="Wingdings" charset="2"/>
              <a:buChar char=""/>
            </a:pPr>
            <a:r>
              <a:rPr b="0" lang="de-DE" sz="3200" spc="-1" strike="noStrike">
                <a:solidFill>
                  <a:srgbClr val="000000"/>
                </a:solidFill>
                <a:latin typeface="Arial"/>
                <a:ea typeface="DejaVu Sans"/>
              </a:rPr>
              <a:t>Zunehmendes Konzentrationsproblem auch für kürzere Zeiträume</a:t>
            </a:r>
            <a:endParaRPr b="0" lang="de-DE" sz="3200" spc="-1" strike="noStrike">
              <a:latin typeface="Arial"/>
            </a:endParaRPr>
          </a:p>
          <a:p>
            <a:pPr>
              <a:lnSpc>
                <a:spcPct val="100000"/>
              </a:lnSpc>
              <a:spcBef>
                <a:spcPts val="1417"/>
              </a:spcBef>
            </a:pPr>
            <a:endParaRPr b="0" lang="de-DE" sz="3200" spc="-1" strike="noStrike">
              <a:latin typeface="Arial"/>
            </a:endParaRPr>
          </a:p>
          <a:p>
            <a:pPr marL="432000" indent="-322560">
              <a:lnSpc>
                <a:spcPct val="100000"/>
              </a:lnSpc>
              <a:spcBef>
                <a:spcPts val="1417"/>
              </a:spcBef>
              <a:buClr>
                <a:srgbClr val="000000"/>
              </a:buClr>
              <a:buSzPct val="45000"/>
              <a:buFont typeface="Wingdings" charset="2"/>
              <a:buChar char=""/>
            </a:pPr>
            <a:r>
              <a:rPr b="0" lang="de-DE" sz="3200" spc="-1" strike="noStrike">
                <a:solidFill>
                  <a:srgbClr val="000000"/>
                </a:solidFill>
                <a:latin typeface="Arial"/>
                <a:ea typeface="DejaVu Sans"/>
              </a:rPr>
              <a:t>Da der Unterricht für SuS und Lehrer in Klasse 5 zunehmend belastend wurde, haben wir uns überlegt, dass wir die SuS nur sehr bedingt verändern können. Unseren Unterricht können wir aber verändern und weiterentwickeln.</a:t>
            </a:r>
            <a:endParaRPr b="0" lang="de-DE"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de-DE" sz="4400" spc="-1" strike="noStrike">
                <a:solidFill>
                  <a:srgbClr val="000000"/>
                </a:solidFill>
                <a:latin typeface="Arial"/>
                <a:ea typeface="DejaVu Sans"/>
              </a:rPr>
              <a:t>Hinweise aus dem NSchG</a:t>
            </a:r>
            <a:endParaRPr b="0" lang="de-DE" sz="4400" spc="-1" strike="noStrike">
              <a:latin typeface="Arial"/>
            </a:endParaRPr>
          </a:p>
        </p:txBody>
      </p:sp>
      <p:sp>
        <p:nvSpPr>
          <p:cNvPr id="120" name="CustomShape 2"/>
          <p:cNvSpPr/>
          <p:nvPr/>
        </p:nvSpPr>
        <p:spPr>
          <a:xfrm>
            <a:off x="504000" y="1769040"/>
            <a:ext cx="9070200" cy="5069520"/>
          </a:xfrm>
          <a:prstGeom prst="rect">
            <a:avLst/>
          </a:prstGeom>
          <a:noFill/>
          <a:ln>
            <a:noFill/>
          </a:ln>
        </p:spPr>
        <p:style>
          <a:lnRef idx="0"/>
          <a:fillRef idx="0"/>
          <a:effectRef idx="0"/>
          <a:fontRef idx="minor"/>
        </p:style>
        <p:txBody>
          <a:bodyPr lIns="0" rIns="0" tIns="0" bIns="0">
            <a:normAutofit fontScale="51000"/>
          </a:bodyPr>
          <a:p>
            <a:pPr>
              <a:lnSpc>
                <a:spcPct val="100000"/>
              </a:lnSpc>
              <a:spcBef>
                <a:spcPts val="1417"/>
              </a:spcBef>
            </a:pPr>
            <a:endParaRPr b="0" lang="de-DE" sz="1800" spc="-1" strike="noStrike">
              <a:latin typeface="Arial"/>
            </a:endParaRPr>
          </a:p>
          <a:p>
            <a:pPr marL="432000" indent="-322560">
              <a:lnSpc>
                <a:spcPct val="100000"/>
              </a:lnSpc>
              <a:spcBef>
                <a:spcPts val="1417"/>
              </a:spcBef>
              <a:buClr>
                <a:srgbClr val="000000"/>
              </a:buClr>
              <a:buSzPct val="45000"/>
              <a:buFont typeface="Wingdings" charset="2"/>
              <a:buChar char=""/>
            </a:pPr>
            <a:r>
              <a:rPr b="0" lang="de-DE" sz="3200" spc="-1" strike="noStrike">
                <a:solidFill>
                  <a:srgbClr val="000000"/>
                </a:solidFill>
                <a:latin typeface="Arial"/>
                <a:ea typeface="DejaVu Sans"/>
              </a:rPr>
              <a:t>§2: [...]Die Schule hat den Schülerinnen und Schülern die dafür erforderlichen Kenntnisse und Fertigkeiten zu vermitteln. Dabei sind die Bereitschaft und Fähigkeit zu fördern, für sich allein wie auch gemeinsam mit anderen zu lernen und Leistungen zu erzielen. Die Schülerinnen und Schüler sollen zunehmend selbständiger werden und lernen, ihre Fähigkeiten auch nach Beendigung der Schulzeit weiterzuentwickeln. </a:t>
            </a:r>
            <a:endParaRPr b="0" lang="de-DE" sz="3200" spc="-1" strike="noStrike">
              <a:latin typeface="Arial"/>
            </a:endParaRPr>
          </a:p>
          <a:p>
            <a:pPr marL="432000" indent="-322560">
              <a:lnSpc>
                <a:spcPct val="100000"/>
              </a:lnSpc>
              <a:spcBef>
                <a:spcPts val="1417"/>
              </a:spcBef>
              <a:buClr>
                <a:srgbClr val="000000"/>
              </a:buClr>
              <a:buSzPct val="45000"/>
              <a:buFont typeface="Wingdings" charset="2"/>
              <a:buChar char=""/>
            </a:pPr>
            <a:r>
              <a:rPr b="0" lang="de-DE" sz="3200" spc="-1" strike="noStrike">
                <a:solidFill>
                  <a:srgbClr val="000000"/>
                </a:solidFill>
                <a:latin typeface="Arial"/>
                <a:ea typeface="DejaVu Sans"/>
              </a:rPr>
              <a:t>§11: Das Gymnasium vermittelt seinen Schülerinnen und Schülern eine breite und vertiefte Allgemeinbildung und ermöglicht den Erwerb der allgemeinen Studierfähigkeit [...] Es stärkt selbständiges Lernen und wissenschafts-propädeutisches Arbeiten. </a:t>
            </a:r>
            <a:endParaRPr b="0" lang="de-DE" sz="3200" spc="-1" strike="noStrike">
              <a:latin typeface="Arial"/>
            </a:endParaRPr>
          </a:p>
          <a:p>
            <a:pPr>
              <a:lnSpc>
                <a:spcPct val="100000"/>
              </a:lnSpc>
              <a:spcBef>
                <a:spcPts val="1417"/>
              </a:spcBef>
            </a:pPr>
            <a:endParaRPr b="0" lang="de-DE"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de-DE" sz="4400" spc="-1" strike="noStrike">
                <a:solidFill>
                  <a:srgbClr val="000000"/>
                </a:solidFill>
                <a:latin typeface="Arial"/>
                <a:ea typeface="DejaVu Sans"/>
              </a:rPr>
              <a:t>Unser Impuls- </a:t>
            </a:r>
            <a:br/>
            <a:r>
              <a:rPr b="0" lang="de-DE" sz="4400" spc="-1" strike="noStrike">
                <a:solidFill>
                  <a:srgbClr val="000000"/>
                </a:solidFill>
                <a:latin typeface="Arial"/>
                <a:ea typeface="DejaVu Sans"/>
              </a:rPr>
              <a:t>Die Max Brauer Schule in Hamburg</a:t>
            </a:r>
            <a:endParaRPr b="0" lang="de-DE" sz="4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505080" y="-72000"/>
            <a:ext cx="9070200" cy="1260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de-DE" sz="4400" spc="-1" strike="noStrike">
                <a:solidFill>
                  <a:srgbClr val="000000"/>
                </a:solidFill>
                <a:latin typeface="Arial"/>
                <a:ea typeface="DejaVu Sans"/>
              </a:rPr>
              <a:t>Das Kompetenzraster</a:t>
            </a:r>
            <a:endParaRPr b="0" lang="de-DE" sz="4400" spc="-1" strike="noStrike">
              <a:latin typeface="Arial"/>
            </a:endParaRPr>
          </a:p>
        </p:txBody>
      </p:sp>
      <p:pic>
        <p:nvPicPr>
          <p:cNvPr id="123" name="Grafik 122" descr=""/>
          <p:cNvPicPr/>
          <p:nvPr/>
        </p:nvPicPr>
        <p:blipFill>
          <a:blip r:embed="rId1"/>
          <a:stretch/>
        </p:blipFill>
        <p:spPr>
          <a:xfrm>
            <a:off x="773280" y="1377360"/>
            <a:ext cx="9018000" cy="553392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de-DE" sz="4000" spc="-1" strike="noStrike">
                <a:solidFill>
                  <a:srgbClr val="000000"/>
                </a:solidFill>
                <a:latin typeface="Arial"/>
              </a:rPr>
              <a:t>Die Checkliste</a:t>
            </a:r>
            <a:endParaRPr b="0" lang="de-DE" sz="4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nSpc>
                <a:spcPct val="100000"/>
              </a:lnSpc>
            </a:pPr>
            <a:r>
              <a:rPr b="1" lang="de-DE" sz="3200" spc="-1" strike="noStrike">
                <a:solidFill>
                  <a:srgbClr val="000000"/>
                </a:solidFill>
                <a:latin typeface="Arial"/>
              </a:rPr>
              <a:t>Die Aufgabe auf dem AB/Buch</a:t>
            </a:r>
            <a:endParaRPr b="0" lang="de-DE"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504000" y="0"/>
            <a:ext cx="9070200" cy="970920"/>
          </a:xfrm>
          <a:prstGeom prst="rect">
            <a:avLst/>
          </a:prstGeom>
          <a:noFill/>
          <a:ln>
            <a:noFill/>
          </a:ln>
        </p:spPr>
        <p:style>
          <a:lnRef idx="0"/>
          <a:fillRef idx="0"/>
          <a:effectRef idx="0"/>
          <a:fontRef idx="minor"/>
        </p:style>
        <p:txBody>
          <a:bodyPr lIns="0" rIns="0" tIns="0" bIns="0" anchor="ctr">
            <a:noAutofit/>
          </a:bodyPr>
          <a:p>
            <a:pPr>
              <a:lnSpc>
                <a:spcPct val="100000"/>
              </a:lnSpc>
            </a:pPr>
            <a:r>
              <a:rPr b="1" lang="de-DE" sz="3200" spc="-1" strike="noStrike">
                <a:solidFill>
                  <a:srgbClr val="000000"/>
                </a:solidFill>
                <a:latin typeface="Arial"/>
              </a:rPr>
              <a:t>Ablauf einer Unterrichtsstunde von Schüler X</a:t>
            </a:r>
            <a:endParaRPr b="0" lang="de-DE" sz="3200" spc="-1" strike="noStrike">
              <a:latin typeface="Arial"/>
            </a:endParaRPr>
          </a:p>
        </p:txBody>
      </p:sp>
      <p:sp>
        <p:nvSpPr>
          <p:cNvPr id="127" name="CustomShape 2"/>
          <p:cNvSpPr/>
          <p:nvPr/>
        </p:nvSpPr>
        <p:spPr>
          <a:xfrm>
            <a:off x="288000" y="864000"/>
            <a:ext cx="9647640" cy="6759360"/>
          </a:xfrm>
          <a:prstGeom prst="rect">
            <a:avLst/>
          </a:prstGeom>
          <a:noFill/>
          <a:ln>
            <a:noFill/>
          </a:ln>
        </p:spPr>
        <p:style>
          <a:lnRef idx="0"/>
          <a:fillRef idx="0"/>
          <a:effectRef idx="0"/>
          <a:fontRef idx="minor"/>
        </p:style>
        <p:txBody>
          <a:bodyPr lIns="90000" rIns="90000" tIns="45000" bIns="45000">
            <a:noAutofit/>
          </a:bodyPr>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Schüler X betritt den Raum setzt sich zu seiner Lerngruppe (Y und Z) auf einen Platz und holt seine Mappe und sein Buch heraus.</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Der Lehrer wünscht der Klasse einen Guten Morgen. X erwidert.</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X schaut in sein Kompetenzraster und stellt fest, dass er mit 2.4 beginnen muss. Er liest in der Checkliste was zu tun ist.</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X holt sich das neue AB 2.4 aus der Kiste und bringt seinen beiden Mitarbeitern eins mit.</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X,Y und Z arbeiten 20 Minuten an den Aufgaben. </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Anschließend steht in der Checkliste, sie sollen sie noch ein Experiment machen. Also holen sie sich die Kiste mit dem Material vom Wagen.</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Sie führen das Experiment durch und schreiben Beobachtung und Auswertung in ihre Mappe.</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Nach 35 Minuten legen X,Y und Z ihre Ausarbeitungen dem Lehrer vor. Der findet noch zwei kleine Fehler, die er direkt mit den dreien bespricht.</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X und Y entscheiden, dass sie noch in dieser Stunde den kurzen Test schreiben wollen. Z will noch einmal dafür lernen.</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X setzt sich in den Nebenraum. Nach 5 Minuten gibt er den Test ab. Der Lehrer korrigiert ihn direkt.</a:t>
            </a:r>
            <a:endParaRPr b="0" lang="de-DE" sz="2000" spc="-1" strike="noStrike">
              <a:latin typeface="Arial"/>
            </a:endParaRPr>
          </a:p>
          <a:p>
            <a:pPr marL="343080" indent="-342360">
              <a:lnSpc>
                <a:spcPct val="100000"/>
              </a:lnSpc>
              <a:buClr>
                <a:srgbClr val="000000"/>
              </a:buClr>
              <a:buFont typeface="Arial"/>
              <a:buAutoNum type="arabicPeriod"/>
            </a:pPr>
            <a:r>
              <a:rPr b="0" lang="de-DE" sz="2000" spc="-1" strike="noStrike">
                <a:solidFill>
                  <a:srgbClr val="000000"/>
                </a:solidFill>
                <a:latin typeface="Arial"/>
                <a:ea typeface="DejaVu Sans"/>
              </a:rPr>
              <a:t>X bekommt seinen Stempel für 2.4 und kann in der nächsten Stunde mit 2.5 beginnen. Q will dann mitarbeiten, weil Z nicht mehr dabei ist und Q genau so weit wie X und Y ist. </a:t>
            </a:r>
            <a:endParaRPr b="0" lang="de-DE" sz="2000" spc="-1" strike="noStrike">
              <a:latin typeface="Arial"/>
            </a:endParaRPr>
          </a:p>
          <a:p>
            <a:pPr>
              <a:lnSpc>
                <a:spcPct val="100000"/>
              </a:lnSpc>
            </a:pPr>
            <a:endParaRPr b="0" lang="de-DE" sz="20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1" fill="hold">
                                          <p:stCondLst>
                                            <p:cond delay="0"/>
                                          </p:stCondLst>
                                        </p:cTn>
                                        <p:tgtEl>
                                          <p:spTgt spid="127">
                                            <p:txEl>
                                              <p:pRg st="128" end="12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127">
                                            <p:txEl>
                                              <p:pRg st="190" end="19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127">
                                            <p:txEl>
                                              <p:pRg st="314" end="31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1">
                                  <p:stCondLst>
                                    <p:cond delay="0"/>
                                  </p:stCondLst>
                                  <p:childTnLst>
                                    <p:set>
                                      <p:cBhvr>
                                        <p:cTn id="22" dur="1" fill="hold">
                                          <p:stCondLst>
                                            <p:cond delay="0"/>
                                          </p:stCondLst>
                                        </p:cTn>
                                        <p:tgtEl>
                                          <p:spTgt spid="127">
                                            <p:txEl>
                                              <p:pRg st="404" end="40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fill="hold" presetClass="entr" presetID="1">
                                  <p:stCondLst>
                                    <p:cond delay="0"/>
                                  </p:stCondLst>
                                  <p:childTnLst>
                                    <p:set>
                                      <p:cBhvr>
                                        <p:cTn id="26" dur="1" fill="hold">
                                          <p:stCondLst>
                                            <p:cond delay="0"/>
                                          </p:stCondLst>
                                        </p:cTn>
                                        <p:tgtEl>
                                          <p:spTgt spid="127">
                                            <p:txEl>
                                              <p:pRg st="452" end="45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nodeType="clickEffect" fill="hold" presetClass="entr" presetID="1">
                                  <p:stCondLst>
                                    <p:cond delay="0"/>
                                  </p:stCondLst>
                                  <p:childTnLst>
                                    <p:set>
                                      <p:cBhvr>
                                        <p:cTn id="30" dur="1" fill="hold">
                                          <p:stCondLst>
                                            <p:cond delay="0"/>
                                          </p:stCondLst>
                                        </p:cTn>
                                        <p:tgtEl>
                                          <p:spTgt spid="127">
                                            <p:txEl>
                                              <p:pRg st="591" end="59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1">
                                  <p:stCondLst>
                                    <p:cond delay="0"/>
                                  </p:stCondLst>
                                  <p:childTnLst>
                                    <p:set>
                                      <p:cBhvr>
                                        <p:cTn id="34" dur="1" fill="hold">
                                          <p:stCondLst>
                                            <p:cond delay="0"/>
                                          </p:stCondLst>
                                        </p:cTn>
                                        <p:tgtEl>
                                          <p:spTgt spid="127">
                                            <p:txEl>
                                              <p:pRg st="679" end="67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nodeType="clickEffect" fill="hold" presetClass="entr" presetID="1">
                                  <p:stCondLst>
                                    <p:cond delay="0"/>
                                  </p:stCondLst>
                                  <p:childTnLst>
                                    <p:set>
                                      <p:cBhvr>
                                        <p:cTn id="38" dur="1" fill="hold">
                                          <p:stCondLst>
                                            <p:cond delay="0"/>
                                          </p:stCondLst>
                                        </p:cTn>
                                        <p:tgtEl>
                                          <p:spTgt spid="127">
                                            <p:txEl>
                                              <p:pRg st="823" end="82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nodeType="clickEffect" fill="hold" presetClass="entr" presetID="1">
                                  <p:stCondLst>
                                    <p:cond delay="0"/>
                                  </p:stCondLst>
                                  <p:childTnLst>
                                    <p:set>
                                      <p:cBhvr>
                                        <p:cTn id="42" dur="1" fill="hold">
                                          <p:stCondLst>
                                            <p:cond delay="0"/>
                                          </p:stCondLst>
                                        </p:cTn>
                                        <p:tgtEl>
                                          <p:spTgt spid="127">
                                            <p:txEl>
                                              <p:pRg st="942" end="94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nodeType="clickEffect" fill="hold" presetClass="entr" presetID="1">
                                  <p:stCondLst>
                                    <p:cond delay="0"/>
                                  </p:stCondLst>
                                  <p:childTnLst>
                                    <p:set>
                                      <p:cBhvr>
                                        <p:cTn id="46" dur="1" fill="hold">
                                          <p:stCondLst>
                                            <p:cond delay="0"/>
                                          </p:stCondLst>
                                        </p:cTn>
                                        <p:tgtEl>
                                          <p:spTgt spid="127">
                                            <p:txEl>
                                              <p:pRg st="1043" end="104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noAutofit/>
          </a:bodyPr>
          <a:p>
            <a:pPr>
              <a:lnSpc>
                <a:spcPct val="100000"/>
              </a:lnSpc>
            </a:pPr>
            <a:r>
              <a:rPr b="1" lang="de-DE" sz="4000" spc="-1" strike="noStrike">
                <a:solidFill>
                  <a:srgbClr val="000000"/>
                </a:solidFill>
                <a:latin typeface="Arial"/>
              </a:rPr>
              <a:t>Didaktische Vorteile</a:t>
            </a:r>
            <a:endParaRPr b="0" lang="de-DE" sz="4000" spc="-1" strike="noStrike">
              <a:latin typeface="Arial"/>
            </a:endParaRPr>
          </a:p>
        </p:txBody>
      </p:sp>
      <p:sp>
        <p:nvSpPr>
          <p:cNvPr id="129" name="CustomShape 2"/>
          <p:cNvSpPr/>
          <p:nvPr/>
        </p:nvSpPr>
        <p:spPr>
          <a:xfrm>
            <a:off x="503640" y="1403640"/>
            <a:ext cx="8928360" cy="5942160"/>
          </a:xfrm>
          <a:prstGeom prst="rect">
            <a:avLst/>
          </a:prstGeom>
          <a:noFill/>
          <a:ln>
            <a:noFill/>
          </a:ln>
        </p:spPr>
        <p:style>
          <a:lnRef idx="0"/>
          <a:fillRef idx="0"/>
          <a:effectRef idx="0"/>
          <a:fontRef idx="minor"/>
        </p:style>
        <p:txBody>
          <a:bodyPr lIns="90000" rIns="90000" tIns="45000" bIns="45000">
            <a:noAutofit/>
          </a:bodyPr>
          <a:p>
            <a:pPr marL="285840" indent="-285120">
              <a:lnSpc>
                <a:spcPct val="100000"/>
              </a:lnSpc>
              <a:buClr>
                <a:srgbClr val="000000"/>
              </a:buClr>
              <a:buFont typeface="Arial"/>
              <a:buChar char="•"/>
            </a:pPr>
            <a:r>
              <a:rPr b="0" lang="de-DE" sz="2400" spc="-1" strike="noStrike">
                <a:solidFill>
                  <a:srgbClr val="000000"/>
                </a:solidFill>
                <a:latin typeface="Arial"/>
                <a:ea typeface="DejaVu Sans"/>
              </a:rPr>
              <a:t>Jeder Schüler arbeitet in seinem Tempo</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Jeder Schüler arbeitet bis zur Grenze seiner Fähigkeiten         -&gt; Leistungsdifferenzierung</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Starke Lernleistung in der Klassenarbeit</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Jede Schülerleistung wird individuell überprüft und Fehler bzw. Unklarheiten unmittelbar behoben.</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Verantwortung für den eigenen Lernzuwachs </a:t>
            </a:r>
            <a:r>
              <a:rPr b="0" lang="de-DE" sz="2400" spc="-1" strike="noStrike">
                <a:solidFill>
                  <a:srgbClr val="000000"/>
                </a:solidFill>
                <a:latin typeface="Wingdings"/>
                <a:ea typeface="DejaVu Sans"/>
              </a:rPr>
              <a:t></a:t>
            </a:r>
            <a:r>
              <a:rPr b="0" lang="de-DE" sz="2400" spc="-1" strike="noStrike">
                <a:solidFill>
                  <a:srgbClr val="000000"/>
                </a:solidFill>
                <a:latin typeface="Arial"/>
                <a:ea typeface="DejaVu Sans"/>
              </a:rPr>
              <a:t> s. NSchG</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Hohe Motivation durch Transparenz und Belohnungssystem (Stempel)</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Kein Verlust an Unterrichtszeit durch Unterrichtsstörungen und deren Behebung</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Stärkung der Klassengemeinschaft durch häufigen Wechsel der lokalen Lerngruppe</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Kooperatives Lernen durch permanentes PA/GA</a:t>
            </a:r>
            <a:endParaRPr b="0" lang="de-DE" sz="2400" spc="-1" strike="noStrike">
              <a:latin typeface="Arial"/>
            </a:endParaRPr>
          </a:p>
          <a:p>
            <a:pPr marL="285840" indent="-285120">
              <a:lnSpc>
                <a:spcPct val="100000"/>
              </a:lnSpc>
              <a:buClr>
                <a:srgbClr val="000000"/>
              </a:buClr>
              <a:buFont typeface="Arial"/>
              <a:buChar char="•"/>
            </a:pPr>
            <a:r>
              <a:rPr b="0" lang="de-DE" sz="2400" spc="-1" strike="noStrike">
                <a:solidFill>
                  <a:srgbClr val="000000"/>
                </a:solidFill>
                <a:latin typeface="Arial"/>
                <a:ea typeface="DejaVu Sans"/>
              </a:rPr>
              <a:t>„</a:t>
            </a:r>
            <a:r>
              <a:rPr b="0" lang="de-DE" sz="2400" spc="-1" strike="noStrike">
                <a:solidFill>
                  <a:srgbClr val="000000"/>
                </a:solidFill>
                <a:latin typeface="Arial"/>
                <a:ea typeface="DejaVu Sans"/>
              </a:rPr>
              <a:t>Der schüchterne Schüler“ profitiert in besonderem Maße </a:t>
            </a:r>
            <a:endParaRPr b="0" lang="de-DE" sz="2400" spc="-1" strike="noStrike">
              <a:latin typeface="Arial"/>
            </a:endParaRPr>
          </a:p>
          <a:p>
            <a:pPr>
              <a:lnSpc>
                <a:spcPct val="100000"/>
              </a:lnSpc>
            </a:pPr>
            <a:endParaRPr b="0" lang="de-DE"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47</TotalTime>
  <Application>LibreOffice/6.2.5.2$Windows_X86_64 LibreOffice_project/1ec314fa52f458adc18c4f025c545a4e8b22c159</Application>
  <Words>672</Words>
  <Paragraphs>65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2019-03-17T09:51:32Z</dcterms:created>
  <dc:creator>Nutzer</dc:creator>
  <dc:description/>
  <dc:language>de-DE</dc:language>
  <cp:lastModifiedBy/>
  <dcterms:modified xsi:type="dcterms:W3CDTF">2019-03-19T12:50:09Z</dcterms:modified>
  <cp:revision>15</cp:revision>
  <dc:subject/>
  <dc:title>PowerPoint-Präsentation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Benutzerdefiniert</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